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61" r:id="rId3"/>
    <p:sldId id="258" r:id="rId4"/>
    <p:sldId id="266" r:id="rId5"/>
    <p:sldId id="268" r:id="rId6"/>
    <p:sldId id="259" r:id="rId7"/>
    <p:sldId id="260" r:id="rId8"/>
    <p:sldId id="269" r:id="rId9"/>
    <p:sldId id="274" r:id="rId10"/>
    <p:sldId id="270" r:id="rId11"/>
    <p:sldId id="271" r:id="rId12"/>
    <p:sldId id="275" r:id="rId13"/>
    <p:sldId id="272" r:id="rId14"/>
    <p:sldId id="273" r:id="rId15"/>
    <p:sldId id="263" r:id="rId16"/>
    <p:sldId id="276" r:id="rId17"/>
    <p:sldId id="277"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49D0"/>
    <a:srgbClr val="1F52E9"/>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0" autoAdjust="0"/>
  </p:normalViewPr>
  <p:slideViewPr>
    <p:cSldViewPr snapToGrid="0" snapToObjects="1">
      <p:cViewPr varScale="1">
        <p:scale>
          <a:sx n="101" d="100"/>
          <a:sy n="101" d="100"/>
        </p:scale>
        <p:origin x="-800" y="-112"/>
      </p:cViewPr>
      <p:guideLst>
        <p:guide orient="horz" pos="2160"/>
        <p:guide pos="2880"/>
      </p:guideLst>
    </p:cSldViewPr>
  </p:slideViewPr>
  <p:outlineViewPr>
    <p:cViewPr>
      <p:scale>
        <a:sx n="33" d="100"/>
        <a:sy n="33" d="100"/>
      </p:scale>
      <p:origin x="0" y="2488"/>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A0447C12-909C-B34E-B817-616D2FB89049}" type="datetimeFigureOut">
              <a:rPr lang="en-US" smtClean="0"/>
              <a:t>12/9/15</a:t>
            </a:fld>
            <a:endParaRPr lang="en-US"/>
          </a:p>
        </p:txBody>
      </p:sp>
      <p:sp>
        <p:nvSpPr>
          <p:cNvPr id="8" name="Slide Number Placeholder 7"/>
          <p:cNvSpPr>
            <a:spLocks noGrp="1"/>
          </p:cNvSpPr>
          <p:nvPr>
            <p:ph type="sldNum" sz="quarter" idx="11"/>
          </p:nvPr>
        </p:nvSpPr>
        <p:spPr/>
        <p:txBody>
          <a:bodyPr/>
          <a:lstStyle/>
          <a:p>
            <a:fld id="{D227D9DA-B188-C54E-88EF-AC80E1D5D930}"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0447C12-909C-B34E-B817-616D2FB89049}"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27D9DA-B188-C54E-88EF-AC80E1D5D93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0447C12-909C-B34E-B817-616D2FB89049}"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27D9DA-B188-C54E-88EF-AC80E1D5D93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fld id="{A0447C12-909C-B34E-B817-616D2FB89049}"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27D9DA-B188-C54E-88EF-AC80E1D5D93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0447C12-909C-B34E-B817-616D2FB89049}"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27D9DA-B188-C54E-88EF-AC80E1D5D930}" type="slidenum">
              <a:rPr lang="en-US" smtClean="0"/>
              <a:t>‹#›</a:t>
            </a:fld>
            <a:endParaRPr lang="en-US"/>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fld id="{A0447C12-909C-B34E-B817-616D2FB89049}" type="datetimeFigureOut">
              <a:rPr lang="en-US" smtClean="0"/>
              <a:t>12/9/15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27D9DA-B188-C54E-88EF-AC80E1D5D930}" type="slidenum">
              <a:rPr lang="en-US" smtClean="0"/>
              <a:t>‹#›</a:t>
            </a:fld>
            <a:endParaRPr lang="en-US"/>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A0447C12-909C-B34E-B817-616D2FB89049}" type="datetimeFigureOut">
              <a:rPr lang="en-US" smtClean="0"/>
              <a:t>12/9/15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227D9DA-B188-C54E-88EF-AC80E1D5D930}" type="slidenum">
              <a:rPr lang="en-US" smtClean="0"/>
              <a:t>‹#›</a:t>
            </a:fld>
            <a:endParaRPr lang="en-US"/>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0447C12-909C-B34E-B817-616D2FB89049}" type="datetimeFigureOut">
              <a:rPr lang="en-US" smtClean="0"/>
              <a:t>12/9/15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227D9DA-B188-C54E-88EF-AC80E1D5D93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447C12-909C-B34E-B817-616D2FB89049}" type="datetimeFigureOut">
              <a:rPr lang="en-US" smtClean="0"/>
              <a:t>12/9/15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227D9DA-B188-C54E-88EF-AC80E1D5D93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447C12-909C-B34E-B817-616D2FB89049}" type="datetimeFigureOut">
              <a:rPr lang="en-US" smtClean="0"/>
              <a:t>12/9/15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27D9DA-B188-C54E-88EF-AC80E1D5D93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447C12-909C-B34E-B817-616D2FB89049}" type="datetimeFigureOut">
              <a:rPr lang="en-US" smtClean="0"/>
              <a:t>12/9/15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27D9DA-B188-C54E-88EF-AC80E1D5D93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fld id="{A0447C12-909C-B34E-B817-616D2FB89049}" type="datetimeFigureOut">
              <a:rPr lang="en-US" smtClean="0"/>
              <a:t>12/9/15</a:t>
            </a:fld>
            <a:endParaRPr lang="en-US"/>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D227D9DA-B188-C54E-88EF-AC80E1D5D930}" type="slidenum">
              <a:rPr lang="en-US" smtClean="0"/>
              <a:t>‹#›</a:t>
            </a:fld>
            <a:endParaRPr lang="en-US"/>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at-computing.org/dataexpo/2009/the-data.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2089279"/>
          </a:xfrm>
        </p:spPr>
        <p:txBody>
          <a:bodyPr/>
          <a:lstStyle/>
          <a:p>
            <a:r>
              <a:rPr lang="en-US" sz="5400" dirty="0" smtClean="0">
                <a:solidFill>
                  <a:srgbClr val="1C49D0"/>
                </a:solidFill>
              </a:rPr>
              <a:t>Evolution of Airports in United States of America</a:t>
            </a:r>
            <a:endParaRPr lang="en-US" sz="5400" dirty="0">
              <a:solidFill>
                <a:srgbClr val="1C49D0"/>
              </a:solidFill>
            </a:endParaRPr>
          </a:p>
        </p:txBody>
      </p:sp>
      <p:sp>
        <p:nvSpPr>
          <p:cNvPr id="3" name="Subtitle 2"/>
          <p:cNvSpPr>
            <a:spLocks noGrp="1"/>
          </p:cNvSpPr>
          <p:nvPr>
            <p:ph type="subTitle" idx="1"/>
          </p:nvPr>
        </p:nvSpPr>
        <p:spPr>
          <a:xfrm>
            <a:off x="1069419" y="5138217"/>
            <a:ext cx="6400800" cy="1219200"/>
          </a:xfrm>
        </p:spPr>
        <p:txBody>
          <a:bodyPr>
            <a:normAutofit lnSpcReduction="10000"/>
          </a:bodyPr>
          <a:lstStyle/>
          <a:p>
            <a:pPr algn="l"/>
            <a:r>
              <a:rPr lang="en-US" sz="2200" dirty="0">
                <a:solidFill>
                  <a:srgbClr val="1C49D0"/>
                </a:solidFill>
                <a:latin typeface="Century Gothic"/>
                <a:cs typeface="Century Gothic"/>
              </a:rPr>
              <a:t>Team </a:t>
            </a:r>
            <a:r>
              <a:rPr lang="en-US" sz="2200" dirty="0" smtClean="0">
                <a:solidFill>
                  <a:srgbClr val="1C49D0"/>
                </a:solidFill>
                <a:latin typeface="Century Gothic"/>
                <a:cs typeface="Century Gothic"/>
              </a:rPr>
              <a:t>Members:</a:t>
            </a:r>
          </a:p>
          <a:p>
            <a:pPr algn="l"/>
            <a:r>
              <a:rPr lang="en-US" dirty="0" err="1" smtClean="0">
                <a:solidFill>
                  <a:srgbClr val="262626"/>
                </a:solidFill>
              </a:rPr>
              <a:t>Anusha</a:t>
            </a:r>
            <a:r>
              <a:rPr lang="en-US" dirty="0" smtClean="0">
                <a:solidFill>
                  <a:srgbClr val="262626"/>
                </a:solidFill>
              </a:rPr>
              <a:t> Ramamurthy</a:t>
            </a:r>
          </a:p>
          <a:p>
            <a:pPr algn="l"/>
            <a:r>
              <a:rPr lang="en-US" dirty="0" err="1" smtClean="0">
                <a:solidFill>
                  <a:srgbClr val="262626"/>
                </a:solidFill>
              </a:rPr>
              <a:t>Santhosh</a:t>
            </a:r>
            <a:r>
              <a:rPr lang="en-US" dirty="0" smtClean="0">
                <a:solidFill>
                  <a:srgbClr val="262626"/>
                </a:solidFill>
              </a:rPr>
              <a:t> </a:t>
            </a:r>
            <a:r>
              <a:rPr lang="en-US" dirty="0" err="1" smtClean="0">
                <a:solidFill>
                  <a:srgbClr val="262626"/>
                </a:solidFill>
              </a:rPr>
              <a:t>Soundararajan</a:t>
            </a:r>
            <a:endParaRPr lang="en-US" dirty="0">
              <a:solidFill>
                <a:srgbClr val="262626"/>
              </a:solidFill>
            </a:endParaRPr>
          </a:p>
        </p:txBody>
      </p:sp>
    </p:spTree>
    <p:extLst>
      <p:ext uri="{BB962C8B-B14F-4D97-AF65-F5344CB8AC3E}">
        <p14:creationId xmlns:p14="http://schemas.microsoft.com/office/powerpoint/2010/main" val="12261689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Suggestions </a:t>
            </a:r>
            <a:r>
              <a:rPr lang="en-US" dirty="0" smtClean="0"/>
              <a:t> </a:t>
            </a:r>
            <a:endParaRPr lang="en-US" dirty="0"/>
          </a:p>
        </p:txBody>
      </p:sp>
      <p:sp>
        <p:nvSpPr>
          <p:cNvPr id="3" name="Content Placeholder 2"/>
          <p:cNvSpPr>
            <a:spLocks noGrp="1"/>
          </p:cNvSpPr>
          <p:nvPr>
            <p:ph idx="1"/>
          </p:nvPr>
        </p:nvSpPr>
        <p:spPr/>
        <p:txBody>
          <a:bodyPr>
            <a:normAutofit fontScale="92500"/>
          </a:bodyPr>
          <a:lstStyle/>
          <a:p>
            <a:r>
              <a:rPr lang="en-US" dirty="0">
                <a:solidFill>
                  <a:srgbClr val="262626"/>
                </a:solidFill>
              </a:rPr>
              <a:t>We had initially considered only placing bar’s to show the magnitude of increase in traffic at different airports </a:t>
            </a:r>
          </a:p>
          <a:p>
            <a:endParaRPr lang="en-US" dirty="0">
              <a:solidFill>
                <a:srgbClr val="262626"/>
              </a:solidFill>
            </a:endParaRPr>
          </a:p>
          <a:p>
            <a:r>
              <a:rPr lang="en-US" dirty="0">
                <a:solidFill>
                  <a:srgbClr val="262626"/>
                </a:solidFill>
              </a:rPr>
              <a:t>After discussion with YY, he suggested we reconsider since the information could better be represented as in the below visualization by </a:t>
            </a:r>
            <a:r>
              <a:rPr lang="en-US" dirty="0" err="1">
                <a:solidFill>
                  <a:srgbClr val="262626"/>
                </a:solidFill>
              </a:rPr>
              <a:t>nytimes</a:t>
            </a:r>
            <a:endParaRPr lang="en-US" dirty="0">
              <a:solidFill>
                <a:srgbClr val="262626"/>
              </a:solidFill>
            </a:endParaRPr>
          </a:p>
          <a:p>
            <a:endParaRPr lang="en-US" dirty="0">
              <a:solidFill>
                <a:srgbClr val="262626"/>
              </a:solidFill>
            </a:endParaRPr>
          </a:p>
          <a:p>
            <a:r>
              <a:rPr lang="en-US" dirty="0">
                <a:solidFill>
                  <a:srgbClr val="262626"/>
                </a:solidFill>
              </a:rPr>
              <a:t>We now create a trend chart for each of the airports to show how the count of incoming and outgoing flights have changed over the years</a:t>
            </a:r>
          </a:p>
          <a:p>
            <a:endParaRPr lang="en-US" dirty="0">
              <a:solidFill>
                <a:srgbClr val="262626"/>
              </a:solidFill>
            </a:endParaRPr>
          </a:p>
          <a:p>
            <a:r>
              <a:rPr lang="en-US" dirty="0">
                <a:solidFill>
                  <a:srgbClr val="262626"/>
                </a:solidFill>
              </a:rPr>
              <a:t>This chart is now overlaid on the map</a:t>
            </a:r>
          </a:p>
          <a:p>
            <a:endParaRPr lang="en-US" dirty="0"/>
          </a:p>
        </p:txBody>
      </p:sp>
    </p:spTree>
    <p:extLst>
      <p:ext uri="{BB962C8B-B14F-4D97-AF65-F5344CB8AC3E}">
        <p14:creationId xmlns:p14="http://schemas.microsoft.com/office/powerpoint/2010/main" val="18065286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408381"/>
          </a:xfrm>
        </p:spPr>
        <p:txBody>
          <a:bodyPr/>
          <a:lstStyle/>
          <a:p>
            <a:r>
              <a:rPr lang="en-US" dirty="0" smtClean="0">
                <a:solidFill>
                  <a:srgbClr val="1C49D0"/>
                </a:solidFill>
              </a:rPr>
              <a:t>On hover </a:t>
            </a:r>
            <a:endParaRPr lang="en-US" dirty="0">
              <a:solidFill>
                <a:srgbClr val="1C49D0"/>
              </a:solidFill>
            </a:endParaRPr>
          </a:p>
        </p:txBody>
      </p:sp>
      <p:pic>
        <p:nvPicPr>
          <p:cNvPr id="4" name="Content Placeholder 3" descr="Screen Shot 2015-12-07 at 1.16.44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t="9609" b="6002"/>
          <a:stretch/>
        </p:blipFill>
        <p:spPr>
          <a:xfrm>
            <a:off x="32256" y="1599196"/>
            <a:ext cx="9008014" cy="4751096"/>
          </a:xfrm>
        </p:spPr>
      </p:pic>
    </p:spTree>
    <p:extLst>
      <p:ext uri="{BB962C8B-B14F-4D97-AF65-F5344CB8AC3E}">
        <p14:creationId xmlns:p14="http://schemas.microsoft.com/office/powerpoint/2010/main" val="9362764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70657"/>
          </a:xfrm>
        </p:spPr>
        <p:txBody>
          <a:bodyPr/>
          <a:lstStyle/>
          <a:p>
            <a:r>
              <a:rPr lang="en-US" sz="3600" dirty="0" smtClean="0">
                <a:solidFill>
                  <a:srgbClr val="1C49D0"/>
                </a:solidFill>
              </a:rPr>
              <a:t>Our Outcome:</a:t>
            </a:r>
            <a:endParaRPr lang="en-US" sz="3600" dirty="0">
              <a:solidFill>
                <a:srgbClr val="1C49D0"/>
              </a:solidFill>
            </a:endParaRPr>
          </a:p>
        </p:txBody>
      </p:sp>
      <p:pic>
        <p:nvPicPr>
          <p:cNvPr id="7" name="Content Placeholder 6" descr="Screen Shot 2015-12-09 at 4.19.59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t="10830" b="6003"/>
          <a:stretch/>
        </p:blipFill>
        <p:spPr>
          <a:xfrm>
            <a:off x="457200" y="1848501"/>
            <a:ext cx="8229600" cy="4277662"/>
          </a:xfrm>
        </p:spPr>
      </p:pic>
    </p:spTree>
    <p:extLst>
      <p:ext uri="{BB962C8B-B14F-4D97-AF65-F5344CB8AC3E}">
        <p14:creationId xmlns:p14="http://schemas.microsoft.com/office/powerpoint/2010/main" val="663841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7515"/>
            <a:ext cx="8229600" cy="635031"/>
          </a:xfrm>
        </p:spPr>
        <p:txBody>
          <a:bodyPr/>
          <a:lstStyle/>
          <a:p>
            <a:r>
              <a:rPr lang="en-US" sz="2800" dirty="0"/>
              <a:t>Future </a:t>
            </a:r>
            <a:r>
              <a:rPr lang="en-US" sz="2800" dirty="0" smtClean="0"/>
              <a:t>work: </a:t>
            </a:r>
            <a:r>
              <a:rPr lang="en-US" sz="2800" dirty="0" smtClean="0">
                <a:solidFill>
                  <a:srgbClr val="1C49D0"/>
                </a:solidFill>
              </a:rPr>
              <a:t>Thanksgiving Flight Pattern</a:t>
            </a:r>
            <a:endParaRPr lang="en-US" sz="2800" dirty="0">
              <a:solidFill>
                <a:srgbClr val="1C49D0"/>
              </a:solidFill>
            </a:endParaRPr>
          </a:p>
        </p:txBody>
      </p:sp>
      <p:pic>
        <p:nvPicPr>
          <p:cNvPr id="4" name="Content Placeholder 3" descr="Screen Shot 2015-12-07 at 1.39.31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l="12769" t="10376" r="15220" b="10648"/>
          <a:stretch/>
        </p:blipFill>
        <p:spPr>
          <a:xfrm>
            <a:off x="547725" y="1018696"/>
            <a:ext cx="7971242" cy="5463910"/>
          </a:xfrm>
        </p:spPr>
      </p:pic>
    </p:spTree>
    <p:extLst>
      <p:ext uri="{BB962C8B-B14F-4D97-AF65-F5344CB8AC3E}">
        <p14:creationId xmlns:p14="http://schemas.microsoft.com/office/powerpoint/2010/main" val="36643985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40870"/>
            <a:ext cx="8229600" cy="541763"/>
          </a:xfrm>
        </p:spPr>
        <p:txBody>
          <a:bodyPr/>
          <a:lstStyle/>
          <a:p>
            <a:r>
              <a:rPr lang="en-US" sz="3200" dirty="0" smtClean="0">
                <a:solidFill>
                  <a:srgbClr val="1C49D0"/>
                </a:solidFill>
              </a:rPr>
              <a:t>Our Route Projections</a:t>
            </a:r>
            <a:endParaRPr lang="en-US" sz="3200" dirty="0">
              <a:solidFill>
                <a:srgbClr val="1C49D0"/>
              </a:solidFill>
            </a:endParaRPr>
          </a:p>
        </p:txBody>
      </p:sp>
      <p:pic>
        <p:nvPicPr>
          <p:cNvPr id="4" name="Content Placeholder 3" descr="Screen Shot 2015-12-07 at 1.32.58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t="11931" b="6003"/>
          <a:stretch/>
        </p:blipFill>
        <p:spPr>
          <a:xfrm>
            <a:off x="457200" y="2129999"/>
            <a:ext cx="8229600" cy="4221071"/>
          </a:xfrm>
        </p:spPr>
      </p:pic>
      <p:sp>
        <p:nvSpPr>
          <p:cNvPr id="3" name="TextBox 2"/>
          <p:cNvSpPr txBox="1"/>
          <p:nvPr/>
        </p:nvSpPr>
        <p:spPr>
          <a:xfrm>
            <a:off x="1131605" y="1395807"/>
            <a:ext cx="5192812" cy="369332"/>
          </a:xfrm>
          <a:prstGeom prst="rect">
            <a:avLst/>
          </a:prstGeom>
          <a:noFill/>
        </p:spPr>
        <p:txBody>
          <a:bodyPr wrap="square" rtlCol="0">
            <a:spAutoFit/>
          </a:bodyPr>
          <a:lstStyle/>
          <a:p>
            <a:r>
              <a:rPr lang="en-US" dirty="0" smtClean="0">
                <a:solidFill>
                  <a:schemeClr val="tx1">
                    <a:lumMod val="85000"/>
                    <a:lumOff val="15000"/>
                  </a:schemeClr>
                </a:solidFill>
                <a:latin typeface="+mj-lt"/>
              </a:rPr>
              <a:t>We used </a:t>
            </a:r>
            <a:r>
              <a:rPr lang="en-US" dirty="0" err="1" smtClean="0">
                <a:solidFill>
                  <a:schemeClr val="tx1">
                    <a:lumMod val="85000"/>
                    <a:lumOff val="15000"/>
                  </a:schemeClr>
                </a:solidFill>
                <a:latin typeface="+mj-lt"/>
              </a:rPr>
              <a:t>Lat</a:t>
            </a:r>
            <a:r>
              <a:rPr lang="en-US" dirty="0" smtClean="0">
                <a:solidFill>
                  <a:schemeClr val="tx1">
                    <a:lumMod val="85000"/>
                    <a:lumOff val="15000"/>
                  </a:schemeClr>
                </a:solidFill>
                <a:latin typeface="+mj-lt"/>
              </a:rPr>
              <a:t>/</a:t>
            </a:r>
            <a:r>
              <a:rPr lang="en-US" dirty="0" err="1" smtClean="0">
                <a:solidFill>
                  <a:schemeClr val="tx1">
                    <a:lumMod val="85000"/>
                    <a:lumOff val="15000"/>
                  </a:schemeClr>
                </a:solidFill>
                <a:latin typeface="+mj-lt"/>
              </a:rPr>
              <a:t>Lng</a:t>
            </a:r>
            <a:r>
              <a:rPr lang="en-US" dirty="0" smtClean="0">
                <a:solidFill>
                  <a:schemeClr val="tx1">
                    <a:lumMod val="85000"/>
                    <a:lumOff val="15000"/>
                  </a:schemeClr>
                </a:solidFill>
                <a:latin typeface="+mj-lt"/>
              </a:rPr>
              <a:t> pairs to generate path:</a:t>
            </a:r>
            <a:endParaRPr lang="en-US" dirty="0">
              <a:solidFill>
                <a:schemeClr val="tx1">
                  <a:lumMod val="85000"/>
                  <a:lumOff val="15000"/>
                </a:schemeClr>
              </a:solidFill>
              <a:latin typeface="+mj-lt"/>
            </a:endParaRPr>
          </a:p>
        </p:txBody>
      </p:sp>
    </p:spTree>
    <p:extLst>
      <p:ext uri="{BB962C8B-B14F-4D97-AF65-F5344CB8AC3E}">
        <p14:creationId xmlns:p14="http://schemas.microsoft.com/office/powerpoint/2010/main" val="30560399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C49D0"/>
                </a:solidFill>
              </a:rPr>
              <a:t>Insights</a:t>
            </a:r>
            <a:endParaRPr lang="en-US" dirty="0">
              <a:solidFill>
                <a:srgbClr val="1C49D0"/>
              </a:solidFill>
            </a:endParaRPr>
          </a:p>
        </p:txBody>
      </p:sp>
      <p:sp>
        <p:nvSpPr>
          <p:cNvPr id="3" name="Content Placeholder 2"/>
          <p:cNvSpPr>
            <a:spLocks noGrp="1"/>
          </p:cNvSpPr>
          <p:nvPr>
            <p:ph idx="1"/>
          </p:nvPr>
        </p:nvSpPr>
        <p:spPr/>
        <p:txBody>
          <a:bodyPr>
            <a:normAutofit fontScale="92500"/>
          </a:bodyPr>
          <a:lstStyle/>
          <a:p>
            <a:r>
              <a:rPr lang="en-US" sz="2800" dirty="0">
                <a:solidFill>
                  <a:schemeClr val="tx1">
                    <a:lumMod val="85000"/>
                    <a:lumOff val="15000"/>
                  </a:schemeClr>
                </a:solidFill>
              </a:rPr>
              <a:t>We saw that a lot of factors influence the numbers</a:t>
            </a:r>
            <a:r>
              <a:rPr lang="is-IS" sz="2800" dirty="0">
                <a:solidFill>
                  <a:schemeClr val="tx1">
                    <a:lumMod val="85000"/>
                    <a:lumOff val="15000"/>
                  </a:schemeClr>
                </a:solidFill>
              </a:rPr>
              <a:t>… We had initially thought the count of incoming and outgoing traffic would increase year on year for a certain busy airport..</a:t>
            </a:r>
          </a:p>
          <a:p>
            <a:r>
              <a:rPr lang="is-IS" sz="2800" dirty="0">
                <a:solidFill>
                  <a:schemeClr val="tx1">
                    <a:lumMod val="85000"/>
                    <a:lumOff val="15000"/>
                  </a:schemeClr>
                </a:solidFill>
              </a:rPr>
              <a:t>We had not realised that factors like recession and other factors would reduce the number of operations at certain airports..Or airlines would choose their hubs and those airports would be the layover locations and </a:t>
            </a:r>
            <a:r>
              <a:rPr lang="is-IS" sz="2800" dirty="0" smtClean="0">
                <a:solidFill>
                  <a:schemeClr val="tx1">
                    <a:lumMod val="85000"/>
                    <a:lumOff val="15000"/>
                  </a:schemeClr>
                </a:solidFill>
              </a:rPr>
              <a:t>would continue </a:t>
            </a:r>
            <a:r>
              <a:rPr lang="is-IS" sz="2800" dirty="0">
                <a:solidFill>
                  <a:schemeClr val="tx1">
                    <a:lumMod val="85000"/>
                    <a:lumOff val="15000"/>
                  </a:schemeClr>
                </a:solidFill>
              </a:rPr>
              <a:t>to become more busy</a:t>
            </a:r>
            <a:endParaRPr lang="en-US" sz="2800" dirty="0">
              <a:solidFill>
                <a:schemeClr val="tx1">
                  <a:lumMod val="85000"/>
                  <a:lumOff val="15000"/>
                </a:schemeClr>
              </a:solidFill>
            </a:endParaRPr>
          </a:p>
        </p:txBody>
      </p:sp>
    </p:spTree>
    <p:extLst>
      <p:ext uri="{BB962C8B-B14F-4D97-AF65-F5344CB8AC3E}">
        <p14:creationId xmlns:p14="http://schemas.microsoft.com/office/powerpoint/2010/main" val="32518284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
            <a:ext cx="8229600" cy="1508981"/>
          </a:xfrm>
        </p:spPr>
        <p:txBody>
          <a:bodyPr/>
          <a:lstStyle/>
          <a:p>
            <a:r>
              <a:rPr lang="en-US" dirty="0" smtClean="0"/>
              <a:t>References </a:t>
            </a:r>
            <a:endParaRPr lang="en-US" dirty="0"/>
          </a:p>
        </p:txBody>
      </p:sp>
      <p:sp>
        <p:nvSpPr>
          <p:cNvPr id="6" name="Content Placeholder 5"/>
          <p:cNvSpPr>
            <a:spLocks noGrp="1"/>
          </p:cNvSpPr>
          <p:nvPr>
            <p:ph idx="1"/>
          </p:nvPr>
        </p:nvSpPr>
        <p:spPr/>
        <p:txBody>
          <a:bodyPr>
            <a:normAutofit fontScale="92500" lnSpcReduction="20000"/>
          </a:bodyPr>
          <a:lstStyle/>
          <a:p>
            <a:r>
              <a:rPr lang="en-US" dirty="0">
                <a:solidFill>
                  <a:schemeClr val="tx1">
                    <a:lumMod val="85000"/>
                    <a:lumOff val="15000"/>
                  </a:schemeClr>
                </a:solidFill>
              </a:rPr>
              <a:t>http://</a:t>
            </a:r>
            <a:r>
              <a:rPr lang="en-US" dirty="0" err="1">
                <a:solidFill>
                  <a:schemeClr val="tx1">
                    <a:lumMod val="85000"/>
                    <a:lumOff val="15000"/>
                  </a:schemeClr>
                </a:solidFill>
              </a:rPr>
              <a:t>www.aaronkoblin.com</a:t>
            </a:r>
            <a:r>
              <a:rPr lang="en-US" dirty="0">
                <a:solidFill>
                  <a:schemeClr val="tx1">
                    <a:lumMod val="85000"/>
                    <a:lumOff val="15000"/>
                  </a:schemeClr>
                </a:solidFill>
              </a:rPr>
              <a:t>/work/</a:t>
            </a:r>
            <a:r>
              <a:rPr lang="en-US" dirty="0" err="1">
                <a:solidFill>
                  <a:schemeClr val="tx1">
                    <a:lumMod val="85000"/>
                    <a:lumOff val="15000"/>
                  </a:schemeClr>
                </a:solidFill>
              </a:rPr>
              <a:t>flightpatterns</a:t>
            </a:r>
            <a:r>
              <a:rPr lang="en-US" dirty="0">
                <a:solidFill>
                  <a:schemeClr val="tx1">
                    <a:lumMod val="85000"/>
                    <a:lumOff val="15000"/>
                  </a:schemeClr>
                </a:solidFill>
              </a:rPr>
              <a:t>/</a:t>
            </a:r>
          </a:p>
          <a:p>
            <a:endParaRPr lang="en-US" dirty="0">
              <a:solidFill>
                <a:schemeClr val="tx1">
                  <a:lumMod val="85000"/>
                  <a:lumOff val="15000"/>
                </a:schemeClr>
              </a:solidFill>
            </a:endParaRPr>
          </a:p>
          <a:p>
            <a:r>
              <a:rPr lang="en-US" dirty="0">
                <a:solidFill>
                  <a:schemeClr val="tx1">
                    <a:lumMod val="85000"/>
                    <a:lumOff val="15000"/>
                  </a:schemeClr>
                </a:solidFill>
              </a:rPr>
              <a:t>https://</a:t>
            </a:r>
            <a:r>
              <a:rPr lang="en-US" dirty="0" err="1">
                <a:solidFill>
                  <a:schemeClr val="tx1">
                    <a:lumMod val="85000"/>
                    <a:lumOff val="15000"/>
                  </a:schemeClr>
                </a:solidFill>
              </a:rPr>
              <a:t>www.processing.org</a:t>
            </a:r>
            <a:r>
              <a:rPr lang="en-US" dirty="0">
                <a:solidFill>
                  <a:schemeClr val="tx1">
                    <a:lumMod val="85000"/>
                    <a:lumOff val="15000"/>
                  </a:schemeClr>
                </a:solidFill>
              </a:rPr>
              <a:t>/examples/</a:t>
            </a:r>
          </a:p>
          <a:p>
            <a:endParaRPr lang="en-US" dirty="0">
              <a:solidFill>
                <a:schemeClr val="tx1">
                  <a:lumMod val="85000"/>
                  <a:lumOff val="15000"/>
                </a:schemeClr>
              </a:solidFill>
            </a:endParaRPr>
          </a:p>
          <a:p>
            <a:r>
              <a:rPr lang="en-US" dirty="0">
                <a:solidFill>
                  <a:schemeClr val="tx1">
                    <a:lumMod val="85000"/>
                    <a:lumOff val="15000"/>
                  </a:schemeClr>
                </a:solidFill>
              </a:rPr>
              <a:t>http://</a:t>
            </a:r>
            <a:r>
              <a:rPr lang="en-US" dirty="0" err="1">
                <a:solidFill>
                  <a:schemeClr val="tx1">
                    <a:lumMod val="85000"/>
                    <a:lumOff val="15000"/>
                  </a:schemeClr>
                </a:solidFill>
              </a:rPr>
              <a:t>bl.ocks.org</a:t>
            </a:r>
            <a:r>
              <a:rPr lang="en-US" dirty="0">
                <a:solidFill>
                  <a:schemeClr val="tx1">
                    <a:lumMod val="85000"/>
                    <a:lumOff val="15000"/>
                  </a:schemeClr>
                </a:solidFill>
              </a:rPr>
              <a:t>/</a:t>
            </a:r>
            <a:r>
              <a:rPr lang="en-US" dirty="0" err="1">
                <a:solidFill>
                  <a:schemeClr val="tx1">
                    <a:lumMod val="85000"/>
                    <a:lumOff val="15000"/>
                  </a:schemeClr>
                </a:solidFill>
              </a:rPr>
              <a:t>mbostock</a:t>
            </a:r>
            <a:r>
              <a:rPr lang="en-US" dirty="0">
                <a:solidFill>
                  <a:schemeClr val="tx1">
                    <a:lumMod val="85000"/>
                    <a:lumOff val="15000"/>
                  </a:schemeClr>
                </a:solidFill>
              </a:rPr>
              <a:t>/5851933</a:t>
            </a:r>
          </a:p>
          <a:p>
            <a:endParaRPr lang="en-US" dirty="0">
              <a:solidFill>
                <a:schemeClr val="tx1">
                  <a:lumMod val="85000"/>
                  <a:lumOff val="15000"/>
                </a:schemeClr>
              </a:solidFill>
            </a:endParaRPr>
          </a:p>
          <a:p>
            <a:r>
              <a:rPr lang="en-US" dirty="0">
                <a:solidFill>
                  <a:schemeClr val="tx1">
                    <a:lumMod val="85000"/>
                    <a:lumOff val="15000"/>
                  </a:schemeClr>
                </a:solidFill>
              </a:rPr>
              <a:t>https://</a:t>
            </a:r>
            <a:r>
              <a:rPr lang="en-US" dirty="0" err="1">
                <a:solidFill>
                  <a:schemeClr val="tx1">
                    <a:lumMod val="85000"/>
                    <a:lumOff val="15000"/>
                  </a:schemeClr>
                </a:solidFill>
              </a:rPr>
              <a:t>flowingdata.com</a:t>
            </a:r>
            <a:r>
              <a:rPr lang="en-US" dirty="0">
                <a:solidFill>
                  <a:schemeClr val="tx1">
                    <a:lumMod val="85000"/>
                    <a:lumOff val="15000"/>
                  </a:schemeClr>
                </a:solidFill>
              </a:rPr>
              <a:t>/2009/09/10/3-in-depth-views-of-flight-delays-and-cancellations/</a:t>
            </a:r>
          </a:p>
          <a:p>
            <a:endParaRPr lang="en-US" dirty="0">
              <a:solidFill>
                <a:schemeClr val="tx1">
                  <a:lumMod val="85000"/>
                  <a:lumOff val="15000"/>
                </a:schemeClr>
              </a:solidFill>
            </a:endParaRPr>
          </a:p>
          <a:p>
            <a:r>
              <a:rPr lang="en-US" dirty="0">
                <a:solidFill>
                  <a:schemeClr val="tx1">
                    <a:lumMod val="85000"/>
                    <a:lumOff val="15000"/>
                  </a:schemeClr>
                </a:solidFill>
              </a:rPr>
              <a:t>http://</a:t>
            </a:r>
            <a:r>
              <a:rPr lang="en-US" dirty="0" err="1">
                <a:solidFill>
                  <a:schemeClr val="tx1">
                    <a:lumMod val="85000"/>
                    <a:lumOff val="15000"/>
                  </a:schemeClr>
                </a:solidFill>
              </a:rPr>
              <a:t>www.transtats.bts.gov</a:t>
            </a:r>
            <a:r>
              <a:rPr lang="en-US" dirty="0">
                <a:solidFill>
                  <a:schemeClr val="tx1">
                    <a:lumMod val="85000"/>
                    <a:lumOff val="15000"/>
                  </a:schemeClr>
                </a:solidFill>
              </a:rPr>
              <a:t>/</a:t>
            </a:r>
            <a:r>
              <a:rPr lang="en-US" dirty="0" err="1">
                <a:solidFill>
                  <a:schemeClr val="tx1">
                    <a:lumMod val="85000"/>
                    <a:lumOff val="15000"/>
                  </a:schemeClr>
                </a:solidFill>
              </a:rPr>
              <a:t>OT_Delay</a:t>
            </a:r>
            <a:r>
              <a:rPr lang="en-US" dirty="0">
                <a:solidFill>
                  <a:schemeClr val="tx1">
                    <a:lumMod val="85000"/>
                    <a:lumOff val="15000"/>
                  </a:schemeClr>
                </a:solidFill>
              </a:rPr>
              <a:t>/OT_DelayCause1.asp</a:t>
            </a:r>
          </a:p>
          <a:p>
            <a:endParaRPr lang="en-US" dirty="0">
              <a:solidFill>
                <a:schemeClr val="tx1">
                  <a:lumMod val="85000"/>
                  <a:lumOff val="15000"/>
                </a:schemeClr>
              </a:solidFill>
            </a:endParaRPr>
          </a:p>
          <a:p>
            <a:r>
              <a:rPr lang="en-US" dirty="0">
                <a:solidFill>
                  <a:schemeClr val="tx1">
                    <a:lumMod val="85000"/>
                    <a:lumOff val="15000"/>
                  </a:schemeClr>
                </a:solidFill>
              </a:rPr>
              <a:t>http://</a:t>
            </a:r>
            <a:r>
              <a:rPr lang="en-US" dirty="0" err="1">
                <a:solidFill>
                  <a:schemeClr val="tx1">
                    <a:lumMod val="85000"/>
                    <a:lumOff val="15000"/>
                  </a:schemeClr>
                </a:solidFill>
              </a:rPr>
              <a:t>projects.fivethirtyeight.com</a:t>
            </a:r>
            <a:r>
              <a:rPr lang="en-US" dirty="0">
                <a:solidFill>
                  <a:schemeClr val="tx1">
                    <a:lumMod val="85000"/>
                    <a:lumOff val="15000"/>
                  </a:schemeClr>
                </a:solidFill>
              </a:rPr>
              <a:t>/flights/</a:t>
            </a:r>
            <a:endParaRPr lang="en-US" dirty="0">
              <a:solidFill>
                <a:schemeClr val="tx1">
                  <a:lumMod val="85000"/>
                  <a:lumOff val="15000"/>
                </a:schemeClr>
              </a:solidFill>
            </a:endParaRPr>
          </a:p>
        </p:txBody>
      </p:sp>
    </p:spTree>
    <p:extLst>
      <p:ext uri="{BB962C8B-B14F-4D97-AF65-F5344CB8AC3E}">
        <p14:creationId xmlns:p14="http://schemas.microsoft.com/office/powerpoint/2010/main" val="39487873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
            <a:ext cx="8229600" cy="3219157"/>
          </a:xfrm>
        </p:spPr>
        <p:txBody>
          <a:bodyPr/>
          <a:lstStyle/>
          <a:p>
            <a:r>
              <a:rPr lang="en-US" dirty="0" smtClean="0"/>
              <a:t>Thank You</a:t>
            </a:r>
            <a:endParaRPr lang="en-US" dirty="0"/>
          </a:p>
        </p:txBody>
      </p:sp>
      <p:sp>
        <p:nvSpPr>
          <p:cNvPr id="3" name="Content Placeholder 2"/>
          <p:cNvSpPr>
            <a:spLocks noGrp="1"/>
          </p:cNvSpPr>
          <p:nvPr>
            <p:ph idx="1"/>
          </p:nvPr>
        </p:nvSpPr>
        <p:spPr/>
        <p:txBody>
          <a:bodyPr/>
          <a:lstStyle/>
          <a:p>
            <a:pPr marL="0" indent="0">
              <a:buNone/>
            </a:pPr>
            <a:endParaRPr lang="en-US" dirty="0"/>
          </a:p>
        </p:txBody>
      </p:sp>
    </p:spTree>
    <p:extLst>
      <p:ext uri="{BB962C8B-B14F-4D97-AF65-F5344CB8AC3E}">
        <p14:creationId xmlns:p14="http://schemas.microsoft.com/office/powerpoint/2010/main" val="429985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094012"/>
          </a:xfrm>
        </p:spPr>
        <p:txBody>
          <a:bodyPr/>
          <a:lstStyle/>
          <a:p>
            <a:r>
              <a:rPr lang="en-US" dirty="0">
                <a:solidFill>
                  <a:srgbClr val="1F52E9"/>
                </a:solidFill>
              </a:rPr>
              <a:t>Concept</a:t>
            </a:r>
            <a:endParaRPr lang="en-US" dirty="0">
              <a:solidFill>
                <a:srgbClr val="1C49D0"/>
              </a:solidFill>
            </a:endParaRPr>
          </a:p>
        </p:txBody>
      </p:sp>
      <p:sp>
        <p:nvSpPr>
          <p:cNvPr id="3" name="Content Placeholder 2"/>
          <p:cNvSpPr>
            <a:spLocks noGrp="1"/>
          </p:cNvSpPr>
          <p:nvPr>
            <p:ph idx="1"/>
          </p:nvPr>
        </p:nvSpPr>
        <p:spPr>
          <a:xfrm>
            <a:off x="457200" y="1622154"/>
            <a:ext cx="8229600" cy="4504009"/>
          </a:xfrm>
        </p:spPr>
        <p:txBody>
          <a:bodyPr>
            <a:normAutofit/>
          </a:bodyPr>
          <a:lstStyle/>
          <a:p>
            <a:r>
              <a:rPr lang="en-US" dirty="0">
                <a:solidFill>
                  <a:srgbClr val="262626"/>
                </a:solidFill>
              </a:rPr>
              <a:t>A Time Series Visualization of the Airline Industry, animating the onset of different airports at various locations across the United States</a:t>
            </a:r>
            <a:r>
              <a:rPr lang="en-US" dirty="0" smtClean="0">
                <a:solidFill>
                  <a:srgbClr val="262626"/>
                </a:solidFill>
              </a:rPr>
              <a:t>.</a:t>
            </a:r>
            <a:endParaRPr lang="en-US" dirty="0">
              <a:solidFill>
                <a:schemeClr val="tx1">
                  <a:lumMod val="85000"/>
                  <a:lumOff val="15000"/>
                </a:schemeClr>
              </a:solidFill>
            </a:endParaRPr>
          </a:p>
          <a:p>
            <a:endParaRPr lang="en-US" dirty="0" smtClean="0">
              <a:solidFill>
                <a:schemeClr val="tx1">
                  <a:lumMod val="85000"/>
                  <a:lumOff val="15000"/>
                </a:schemeClr>
              </a:solidFill>
            </a:endParaRPr>
          </a:p>
          <a:p>
            <a:pPr marL="0" indent="0">
              <a:buNone/>
            </a:pPr>
            <a:r>
              <a:rPr lang="en-US" sz="3600" dirty="0">
                <a:solidFill>
                  <a:srgbClr val="1C49D0"/>
                </a:solidFill>
              </a:rPr>
              <a:t>Research Questions</a:t>
            </a:r>
            <a:endParaRPr lang="en-US" sz="3600" dirty="0">
              <a:solidFill>
                <a:schemeClr val="tx1">
                  <a:lumMod val="85000"/>
                  <a:lumOff val="15000"/>
                </a:schemeClr>
              </a:solidFill>
            </a:endParaRPr>
          </a:p>
          <a:p>
            <a:r>
              <a:rPr lang="en-US" dirty="0" smtClean="0">
                <a:solidFill>
                  <a:schemeClr val="tx1">
                    <a:lumMod val="85000"/>
                    <a:lumOff val="15000"/>
                  </a:schemeClr>
                </a:solidFill>
              </a:rPr>
              <a:t>We </a:t>
            </a:r>
            <a:r>
              <a:rPr lang="en-US" dirty="0">
                <a:solidFill>
                  <a:schemeClr val="tx1">
                    <a:lumMod val="85000"/>
                    <a:lumOff val="15000"/>
                  </a:schemeClr>
                </a:solidFill>
              </a:rPr>
              <a:t>wanted to visualize the air travel industry in USA. Which were the first airports to be established? </a:t>
            </a:r>
            <a:endParaRPr lang="en-US" dirty="0" smtClean="0">
              <a:solidFill>
                <a:schemeClr val="tx1">
                  <a:lumMod val="85000"/>
                  <a:lumOff val="15000"/>
                </a:schemeClr>
              </a:solidFill>
            </a:endParaRPr>
          </a:p>
          <a:p>
            <a:r>
              <a:rPr lang="en-US" dirty="0" smtClean="0">
                <a:solidFill>
                  <a:schemeClr val="tx1">
                    <a:lumMod val="85000"/>
                    <a:lumOff val="15000"/>
                  </a:schemeClr>
                </a:solidFill>
              </a:rPr>
              <a:t>how </a:t>
            </a:r>
            <a:r>
              <a:rPr lang="en-US" dirty="0">
                <a:solidFill>
                  <a:schemeClr val="tx1">
                    <a:lumMod val="85000"/>
                    <a:lumOff val="15000"/>
                  </a:schemeClr>
                </a:solidFill>
              </a:rPr>
              <a:t>did certain airports go from being scarcely used to one of the busiest airports in the world? </a:t>
            </a:r>
            <a:endParaRPr lang="en-US" dirty="0" smtClean="0">
              <a:solidFill>
                <a:schemeClr val="tx1">
                  <a:lumMod val="85000"/>
                  <a:lumOff val="15000"/>
                </a:schemeClr>
              </a:solidFill>
            </a:endParaRPr>
          </a:p>
          <a:p>
            <a:endParaRPr lang="en-US" dirty="0">
              <a:solidFill>
                <a:schemeClr val="tx1">
                  <a:lumMod val="85000"/>
                  <a:lumOff val="15000"/>
                </a:schemeClr>
              </a:solidFill>
            </a:endParaRPr>
          </a:p>
          <a:p>
            <a:endParaRPr lang="en-US" dirty="0"/>
          </a:p>
        </p:txBody>
      </p:sp>
    </p:spTree>
    <p:extLst>
      <p:ext uri="{BB962C8B-B14F-4D97-AF65-F5344CB8AC3E}">
        <p14:creationId xmlns:p14="http://schemas.microsoft.com/office/powerpoint/2010/main" val="1218110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C49D0"/>
                </a:solidFill>
              </a:rPr>
              <a:t>Motivation</a:t>
            </a:r>
            <a:endParaRPr lang="en-US" dirty="0">
              <a:solidFill>
                <a:srgbClr val="1C49D0"/>
              </a:solidFill>
            </a:endParaRPr>
          </a:p>
        </p:txBody>
      </p:sp>
      <p:sp>
        <p:nvSpPr>
          <p:cNvPr id="3" name="Content Placeholder 2"/>
          <p:cNvSpPr>
            <a:spLocks noGrp="1"/>
          </p:cNvSpPr>
          <p:nvPr>
            <p:ph idx="1"/>
          </p:nvPr>
        </p:nvSpPr>
        <p:spPr/>
        <p:txBody>
          <a:bodyPr>
            <a:noAutofit/>
          </a:bodyPr>
          <a:lstStyle/>
          <a:p>
            <a:pPr marL="0" indent="0">
              <a:buNone/>
            </a:pPr>
            <a:r>
              <a:rPr lang="en-US" sz="2600" dirty="0" smtClean="0">
                <a:solidFill>
                  <a:schemeClr val="tx1">
                    <a:lumMod val="85000"/>
                    <a:lumOff val="15000"/>
                  </a:schemeClr>
                </a:solidFill>
              </a:rPr>
              <a:t>There is a plethora of Flight visualizations </a:t>
            </a:r>
            <a:r>
              <a:rPr lang="en-US" sz="2600" dirty="0">
                <a:solidFill>
                  <a:schemeClr val="tx1">
                    <a:lumMod val="85000"/>
                    <a:lumOff val="15000"/>
                  </a:schemeClr>
                </a:solidFill>
              </a:rPr>
              <a:t>on the flight </a:t>
            </a:r>
            <a:r>
              <a:rPr lang="en-US" sz="2600" dirty="0" smtClean="0">
                <a:solidFill>
                  <a:schemeClr val="tx1">
                    <a:lumMod val="85000"/>
                    <a:lumOff val="15000"/>
                  </a:schemeClr>
                </a:solidFill>
              </a:rPr>
              <a:t>routes, </a:t>
            </a:r>
            <a:r>
              <a:rPr lang="en-US" sz="2600" dirty="0">
                <a:solidFill>
                  <a:schemeClr val="tx1">
                    <a:lumMod val="85000"/>
                    <a:lumOff val="15000"/>
                  </a:schemeClr>
                </a:solidFill>
              </a:rPr>
              <a:t>flight delays and </a:t>
            </a:r>
            <a:r>
              <a:rPr lang="en-US" sz="2600" dirty="0" smtClean="0">
                <a:solidFill>
                  <a:schemeClr val="tx1">
                    <a:lumMod val="85000"/>
                    <a:lumOff val="15000"/>
                  </a:schemeClr>
                </a:solidFill>
              </a:rPr>
              <a:t>airport to airport maps of routes. </a:t>
            </a:r>
          </a:p>
          <a:p>
            <a:pPr marL="0" indent="0">
              <a:buNone/>
            </a:pPr>
            <a:r>
              <a:rPr lang="en-US" sz="2600" dirty="0">
                <a:solidFill>
                  <a:schemeClr val="tx1">
                    <a:lumMod val="85000"/>
                    <a:lumOff val="15000"/>
                  </a:schemeClr>
                </a:solidFill>
              </a:rPr>
              <a:t>B</a:t>
            </a:r>
            <a:r>
              <a:rPr lang="en-US" sz="2600" dirty="0" smtClean="0">
                <a:solidFill>
                  <a:schemeClr val="tx1">
                    <a:lumMod val="85000"/>
                    <a:lumOff val="15000"/>
                  </a:schemeClr>
                </a:solidFill>
              </a:rPr>
              <a:t>ut there is no real chronicle on how this huge </a:t>
            </a:r>
            <a:r>
              <a:rPr lang="en-US" sz="2600" dirty="0">
                <a:solidFill>
                  <a:schemeClr val="tx1">
                    <a:lumMod val="85000"/>
                    <a:lumOff val="15000"/>
                  </a:schemeClr>
                </a:solidFill>
              </a:rPr>
              <a:t>air transportation </a:t>
            </a:r>
            <a:r>
              <a:rPr lang="en-US" sz="2600" dirty="0" smtClean="0">
                <a:solidFill>
                  <a:schemeClr val="tx1">
                    <a:lumMod val="85000"/>
                    <a:lumOff val="15000"/>
                  </a:schemeClr>
                </a:solidFill>
              </a:rPr>
              <a:t>network evolved from its onset. </a:t>
            </a:r>
          </a:p>
          <a:p>
            <a:pPr marL="0" indent="0">
              <a:buNone/>
            </a:pPr>
            <a:endParaRPr lang="en-US" sz="2600" dirty="0">
              <a:solidFill>
                <a:schemeClr val="tx1">
                  <a:lumMod val="85000"/>
                  <a:lumOff val="15000"/>
                </a:schemeClr>
              </a:solidFill>
            </a:endParaRPr>
          </a:p>
          <a:p>
            <a:pPr marL="0" indent="0">
              <a:buNone/>
            </a:pPr>
            <a:r>
              <a:rPr lang="en-US" sz="2600" dirty="0" smtClean="0">
                <a:solidFill>
                  <a:schemeClr val="tx1">
                    <a:lumMod val="85000"/>
                    <a:lumOff val="15000"/>
                  </a:schemeClr>
                </a:solidFill>
              </a:rPr>
              <a:t>This was compelling </a:t>
            </a:r>
            <a:r>
              <a:rPr lang="en-US" sz="2600" dirty="0" smtClean="0">
                <a:solidFill>
                  <a:schemeClr val="tx1">
                    <a:lumMod val="85000"/>
                    <a:lumOff val="15000"/>
                  </a:schemeClr>
                </a:solidFill>
              </a:rPr>
              <a:t>reason </a:t>
            </a:r>
            <a:r>
              <a:rPr lang="en-US" sz="2600" dirty="0" smtClean="0">
                <a:solidFill>
                  <a:schemeClr val="tx1">
                    <a:lumMod val="85000"/>
                    <a:lumOff val="15000"/>
                  </a:schemeClr>
                </a:solidFill>
              </a:rPr>
              <a:t>for us to venture into this wide corpus of data spanning over 21 years! (over 10gb of data)  </a:t>
            </a:r>
            <a:endParaRPr lang="en-US" sz="2600" dirty="0">
              <a:solidFill>
                <a:schemeClr val="tx1">
                  <a:lumMod val="85000"/>
                  <a:lumOff val="15000"/>
                </a:schemeClr>
              </a:solidFill>
            </a:endParaRPr>
          </a:p>
        </p:txBody>
      </p:sp>
    </p:spTree>
    <p:extLst>
      <p:ext uri="{BB962C8B-B14F-4D97-AF65-F5344CB8AC3E}">
        <p14:creationId xmlns:p14="http://schemas.microsoft.com/office/powerpoint/2010/main" val="3976276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20358"/>
          </a:xfrm>
        </p:spPr>
        <p:txBody>
          <a:bodyPr/>
          <a:lstStyle/>
          <a:p>
            <a:r>
              <a:rPr lang="en-US" dirty="0">
                <a:solidFill>
                  <a:srgbClr val="1C49D0"/>
                </a:solidFill>
              </a:rPr>
              <a:t>Data </a:t>
            </a:r>
            <a:r>
              <a:rPr lang="en-US" dirty="0" smtClean="0">
                <a:solidFill>
                  <a:srgbClr val="1C49D0"/>
                </a:solidFill>
              </a:rPr>
              <a:t>Wrangling</a:t>
            </a:r>
            <a:endParaRPr lang="en-US" dirty="0">
              <a:solidFill>
                <a:srgbClr val="1C49D0"/>
              </a:solidFill>
            </a:endParaRPr>
          </a:p>
        </p:txBody>
      </p:sp>
      <p:sp>
        <p:nvSpPr>
          <p:cNvPr id="3" name="Content Placeholder 2"/>
          <p:cNvSpPr>
            <a:spLocks noGrp="1"/>
          </p:cNvSpPr>
          <p:nvPr>
            <p:ph idx="1"/>
          </p:nvPr>
        </p:nvSpPr>
        <p:spPr/>
        <p:txBody>
          <a:bodyPr>
            <a:normAutofit fontScale="92500" lnSpcReduction="10000"/>
          </a:bodyPr>
          <a:lstStyle/>
          <a:p>
            <a:r>
              <a:rPr lang="en-US" sz="2800" u="sng" dirty="0" smtClean="0">
                <a:solidFill>
                  <a:srgbClr val="262626"/>
                </a:solidFill>
              </a:rPr>
              <a:t>Source: </a:t>
            </a:r>
            <a:r>
              <a:rPr lang="en-US" sz="2800" u="sng" dirty="0" smtClean="0">
                <a:solidFill>
                  <a:srgbClr val="262626"/>
                </a:solidFill>
                <a:hlinkClick r:id="rId2"/>
              </a:rPr>
              <a:t>http</a:t>
            </a:r>
            <a:r>
              <a:rPr lang="en-US" sz="2800" u="sng" dirty="0">
                <a:solidFill>
                  <a:srgbClr val="262626"/>
                </a:solidFill>
                <a:hlinkClick r:id="rId2"/>
              </a:rPr>
              <a:t>://stat-computing.org/dataexpo/2009/the-</a:t>
            </a:r>
            <a:r>
              <a:rPr lang="en-US" sz="2800" u="sng" dirty="0" smtClean="0">
                <a:solidFill>
                  <a:srgbClr val="262626"/>
                </a:solidFill>
                <a:hlinkClick r:id="rId2"/>
              </a:rPr>
              <a:t>data.html</a:t>
            </a:r>
            <a:endParaRPr lang="en-US" sz="2800" u="sng" dirty="0" smtClean="0">
              <a:solidFill>
                <a:srgbClr val="262626"/>
              </a:solidFill>
            </a:endParaRPr>
          </a:p>
          <a:p>
            <a:r>
              <a:rPr lang="en-US" sz="2800" dirty="0" smtClean="0">
                <a:solidFill>
                  <a:srgbClr val="262626"/>
                </a:solidFill>
              </a:rPr>
              <a:t>Initial </a:t>
            </a:r>
            <a:r>
              <a:rPr lang="en-US" sz="2800" dirty="0">
                <a:solidFill>
                  <a:srgbClr val="262626"/>
                </a:solidFill>
              </a:rPr>
              <a:t>Data</a:t>
            </a:r>
          </a:p>
          <a:p>
            <a:pPr lvl="1"/>
            <a:r>
              <a:rPr lang="en-US" sz="2800" dirty="0">
                <a:solidFill>
                  <a:srgbClr val="262626"/>
                </a:solidFill>
              </a:rPr>
              <a:t>From 1987 to 2009</a:t>
            </a:r>
          </a:p>
          <a:p>
            <a:pPr lvl="1"/>
            <a:r>
              <a:rPr lang="en-US" sz="2800" dirty="0">
                <a:solidFill>
                  <a:srgbClr val="262626"/>
                </a:solidFill>
              </a:rPr>
              <a:t>Details</a:t>
            </a:r>
          </a:p>
          <a:p>
            <a:pPr lvl="2"/>
            <a:r>
              <a:rPr lang="en-US" sz="1800" dirty="0">
                <a:solidFill>
                  <a:srgbClr val="262626"/>
                </a:solidFill>
              </a:rPr>
              <a:t>each file had around 1,041,827 rows,29 columns</a:t>
            </a:r>
          </a:p>
          <a:p>
            <a:r>
              <a:rPr lang="en-US" sz="2800" dirty="0">
                <a:solidFill>
                  <a:srgbClr val="262626"/>
                </a:solidFill>
              </a:rPr>
              <a:t>Cannot be processed in Excel	</a:t>
            </a:r>
          </a:p>
          <a:p>
            <a:r>
              <a:rPr lang="en-US" sz="2800" dirty="0">
                <a:solidFill>
                  <a:srgbClr val="262626"/>
                </a:solidFill>
              </a:rPr>
              <a:t>Hence we found the best way to take the columns we were interested in </a:t>
            </a:r>
            <a:r>
              <a:rPr lang="en-US" sz="2800" dirty="0" smtClean="0">
                <a:solidFill>
                  <a:srgbClr val="262626"/>
                </a:solidFill>
              </a:rPr>
              <a:t>was </a:t>
            </a:r>
            <a:r>
              <a:rPr lang="en-US" sz="2800" dirty="0">
                <a:solidFill>
                  <a:srgbClr val="262626"/>
                </a:solidFill>
              </a:rPr>
              <a:t>by using Python</a:t>
            </a:r>
          </a:p>
          <a:p>
            <a:endParaRPr lang="en-US" dirty="0"/>
          </a:p>
        </p:txBody>
      </p:sp>
    </p:spTree>
    <p:extLst>
      <p:ext uri="{BB962C8B-B14F-4D97-AF65-F5344CB8AC3E}">
        <p14:creationId xmlns:p14="http://schemas.microsoft.com/office/powerpoint/2010/main" val="3088224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1C49D0"/>
                </a:solidFill>
              </a:rPr>
              <a:t>Data Wrangling</a:t>
            </a:r>
          </a:p>
        </p:txBody>
      </p:sp>
      <p:sp>
        <p:nvSpPr>
          <p:cNvPr id="3" name="Content Placeholder 2"/>
          <p:cNvSpPr>
            <a:spLocks noGrp="1"/>
          </p:cNvSpPr>
          <p:nvPr>
            <p:ph idx="1"/>
          </p:nvPr>
        </p:nvSpPr>
        <p:spPr/>
        <p:txBody>
          <a:bodyPr/>
          <a:lstStyle/>
          <a:p>
            <a:r>
              <a:rPr lang="en-US" sz="2800" dirty="0" smtClean="0">
                <a:solidFill>
                  <a:srgbClr val="262626"/>
                </a:solidFill>
              </a:rPr>
              <a:t>We </a:t>
            </a:r>
            <a:r>
              <a:rPr lang="en-US" sz="2800" dirty="0">
                <a:solidFill>
                  <a:srgbClr val="262626"/>
                </a:solidFill>
              </a:rPr>
              <a:t>wanted the number of times the location acted as a Source and acted as a Destination</a:t>
            </a:r>
          </a:p>
          <a:p>
            <a:r>
              <a:rPr lang="en-US" sz="2800" dirty="0" smtClean="0">
                <a:solidFill>
                  <a:srgbClr val="262626"/>
                </a:solidFill>
              </a:rPr>
              <a:t>We </a:t>
            </a:r>
            <a:r>
              <a:rPr lang="en-US" sz="2800" dirty="0">
                <a:solidFill>
                  <a:srgbClr val="262626"/>
                </a:solidFill>
              </a:rPr>
              <a:t>realized a simple </a:t>
            </a:r>
            <a:r>
              <a:rPr lang="en-US" sz="2800" dirty="0" err="1">
                <a:solidFill>
                  <a:srgbClr val="262626"/>
                </a:solidFill>
              </a:rPr>
              <a:t>value_counts</a:t>
            </a:r>
            <a:r>
              <a:rPr lang="en-US" sz="2800" dirty="0">
                <a:solidFill>
                  <a:srgbClr val="262626"/>
                </a:solidFill>
              </a:rPr>
              <a:t> with slicing of 20 would not work because a certain airport may be the Origin more frequently than a Destination, or vice versa</a:t>
            </a:r>
          </a:p>
          <a:p>
            <a:endParaRPr lang="en-US" dirty="0"/>
          </a:p>
        </p:txBody>
      </p:sp>
    </p:spTree>
    <p:extLst>
      <p:ext uri="{BB962C8B-B14F-4D97-AF65-F5344CB8AC3E}">
        <p14:creationId xmlns:p14="http://schemas.microsoft.com/office/powerpoint/2010/main" val="2515988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
            <a:ext cx="8229600" cy="993412"/>
          </a:xfrm>
        </p:spPr>
        <p:txBody>
          <a:bodyPr/>
          <a:lstStyle/>
          <a:p>
            <a:r>
              <a:rPr lang="en-US" dirty="0">
                <a:solidFill>
                  <a:srgbClr val="1C49D0"/>
                </a:solidFill>
              </a:rPr>
              <a:t>E</a:t>
            </a:r>
            <a:r>
              <a:rPr lang="en-US" dirty="0" smtClean="0">
                <a:solidFill>
                  <a:srgbClr val="1C49D0"/>
                </a:solidFill>
              </a:rPr>
              <a:t>xisting </a:t>
            </a:r>
            <a:r>
              <a:rPr lang="en-US" dirty="0">
                <a:solidFill>
                  <a:srgbClr val="1C49D0"/>
                </a:solidFill>
              </a:rPr>
              <a:t>W</a:t>
            </a:r>
            <a:r>
              <a:rPr lang="en-US" dirty="0" smtClean="0">
                <a:solidFill>
                  <a:srgbClr val="1C49D0"/>
                </a:solidFill>
              </a:rPr>
              <a:t>ork </a:t>
            </a:r>
            <a:endParaRPr lang="en-US" dirty="0">
              <a:solidFill>
                <a:srgbClr val="1C49D0"/>
              </a:solidFill>
            </a:endParaRPr>
          </a:p>
        </p:txBody>
      </p:sp>
      <p:pic>
        <p:nvPicPr>
          <p:cNvPr id="4" name="Content Placeholder 3" descr="Screen Shot 2015-12-07 at 1.38.41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l="6006" t="8154" r="3345" b="7640"/>
          <a:stretch/>
        </p:blipFill>
        <p:spPr>
          <a:xfrm>
            <a:off x="1332780" y="1177453"/>
            <a:ext cx="4591766" cy="2665864"/>
          </a:xfrm>
        </p:spPr>
      </p:pic>
      <p:pic>
        <p:nvPicPr>
          <p:cNvPr id="6" name="Picture 5" descr="Screen Shot 2015-12-07 at 1.31.55 PM.png"/>
          <p:cNvPicPr>
            <a:picLocks noChangeAspect="1"/>
          </p:cNvPicPr>
          <p:nvPr/>
        </p:nvPicPr>
        <p:blipFill rotWithShape="1">
          <a:blip r:embed="rId3">
            <a:extLst>
              <a:ext uri="{28A0092B-C50C-407E-A947-70E740481C1C}">
                <a14:useLocalDpi xmlns:a14="http://schemas.microsoft.com/office/drawing/2010/main" val="0"/>
              </a:ext>
            </a:extLst>
          </a:blip>
          <a:srcRect l="6357" t="10351" r="7086" b="8317"/>
          <a:stretch/>
        </p:blipFill>
        <p:spPr>
          <a:xfrm>
            <a:off x="4843233" y="2156002"/>
            <a:ext cx="4058729" cy="2383512"/>
          </a:xfrm>
          <a:prstGeom prst="rect">
            <a:avLst/>
          </a:prstGeom>
        </p:spPr>
      </p:pic>
      <p:pic>
        <p:nvPicPr>
          <p:cNvPr id="3" name="Picture 2" descr="Screen Shot 2015-12-07 at 2.22.44 PM.png"/>
          <p:cNvPicPr>
            <a:picLocks noChangeAspect="1"/>
          </p:cNvPicPr>
          <p:nvPr/>
        </p:nvPicPr>
        <p:blipFill rotWithShape="1">
          <a:blip r:embed="rId4">
            <a:extLst>
              <a:ext uri="{28A0092B-C50C-407E-A947-70E740481C1C}">
                <a14:useLocalDpi xmlns:a14="http://schemas.microsoft.com/office/drawing/2010/main" val="0"/>
              </a:ext>
            </a:extLst>
          </a:blip>
          <a:srcRect t="10603" b="10545"/>
          <a:stretch/>
        </p:blipFill>
        <p:spPr>
          <a:xfrm>
            <a:off x="0" y="3737151"/>
            <a:ext cx="6332599" cy="3120849"/>
          </a:xfrm>
          <a:prstGeom prst="rect">
            <a:avLst/>
          </a:prstGeom>
        </p:spPr>
      </p:pic>
    </p:spTree>
    <p:extLst>
      <p:ext uri="{BB962C8B-B14F-4D97-AF65-F5344CB8AC3E}">
        <p14:creationId xmlns:p14="http://schemas.microsoft.com/office/powerpoint/2010/main" val="538625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83291"/>
          </a:xfrm>
        </p:spPr>
        <p:txBody>
          <a:bodyPr/>
          <a:lstStyle/>
          <a:p>
            <a:r>
              <a:rPr lang="en-US" dirty="0">
                <a:solidFill>
                  <a:srgbClr val="1C49D0"/>
                </a:solidFill>
              </a:rPr>
              <a:t>V</a:t>
            </a:r>
            <a:r>
              <a:rPr lang="en-US" dirty="0" smtClean="0">
                <a:solidFill>
                  <a:srgbClr val="1C49D0"/>
                </a:solidFill>
              </a:rPr>
              <a:t>isualization </a:t>
            </a:r>
            <a:r>
              <a:rPr lang="en-US" dirty="0">
                <a:solidFill>
                  <a:srgbClr val="1C49D0"/>
                </a:solidFill>
              </a:rPr>
              <a:t>T</a:t>
            </a:r>
            <a:r>
              <a:rPr lang="en-US" dirty="0" smtClean="0">
                <a:solidFill>
                  <a:srgbClr val="1C49D0"/>
                </a:solidFill>
              </a:rPr>
              <a:t>echniques</a:t>
            </a:r>
            <a:endParaRPr lang="en-US" dirty="0">
              <a:solidFill>
                <a:srgbClr val="1C49D0"/>
              </a:solidFill>
            </a:endParaRPr>
          </a:p>
        </p:txBody>
      </p:sp>
      <p:sp>
        <p:nvSpPr>
          <p:cNvPr id="3" name="Content Placeholder 2"/>
          <p:cNvSpPr>
            <a:spLocks noGrp="1"/>
          </p:cNvSpPr>
          <p:nvPr>
            <p:ph idx="1"/>
          </p:nvPr>
        </p:nvSpPr>
        <p:spPr>
          <a:xfrm>
            <a:off x="457200" y="1468508"/>
            <a:ext cx="8229600" cy="4657656"/>
          </a:xfrm>
        </p:spPr>
        <p:txBody>
          <a:bodyPr>
            <a:normAutofit/>
          </a:bodyPr>
          <a:lstStyle/>
          <a:p>
            <a:r>
              <a:rPr lang="en-US" sz="2800" dirty="0" smtClean="0">
                <a:solidFill>
                  <a:schemeClr val="tx1">
                    <a:lumMod val="95000"/>
                    <a:lumOff val="5000"/>
                  </a:schemeClr>
                </a:solidFill>
              </a:rPr>
              <a:t>A time series visualization with YEAR clock synced with Bar transitions. </a:t>
            </a:r>
          </a:p>
          <a:p>
            <a:r>
              <a:rPr lang="en-US" sz="2800" dirty="0" smtClean="0">
                <a:solidFill>
                  <a:schemeClr val="tx1">
                    <a:lumMod val="95000"/>
                    <a:lumOff val="5000"/>
                  </a:schemeClr>
                </a:solidFill>
              </a:rPr>
              <a:t>Along with year clock, we have some basic stats animating using the text tweens </a:t>
            </a:r>
          </a:p>
          <a:p>
            <a:r>
              <a:rPr lang="en-US" sz="2800" dirty="0" smtClean="0">
                <a:solidFill>
                  <a:schemeClr val="tx1">
                    <a:lumMod val="95000"/>
                    <a:lumOff val="5000"/>
                  </a:schemeClr>
                </a:solidFill>
              </a:rPr>
              <a:t>Groups tat contain elements like text and rectangles that animate over time.  </a:t>
            </a:r>
          </a:p>
          <a:p>
            <a:r>
              <a:rPr lang="en-US" sz="2800" dirty="0" smtClean="0">
                <a:solidFill>
                  <a:schemeClr val="tx1">
                    <a:lumMod val="95000"/>
                    <a:lumOff val="5000"/>
                  </a:schemeClr>
                </a:solidFill>
              </a:rPr>
              <a:t>To visually understand the magnitude we have a legend </a:t>
            </a:r>
          </a:p>
          <a:p>
            <a:endParaRPr lang="en-US" dirty="0" smtClean="0">
              <a:solidFill>
                <a:srgbClr val="262626"/>
              </a:solidFill>
            </a:endParaRPr>
          </a:p>
        </p:txBody>
      </p:sp>
    </p:spTree>
    <p:extLst>
      <p:ext uri="{BB962C8B-B14F-4D97-AF65-F5344CB8AC3E}">
        <p14:creationId xmlns:p14="http://schemas.microsoft.com/office/powerpoint/2010/main" val="3479819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1C49D0"/>
                </a:solidFill>
              </a:rPr>
              <a:t>Viz</a:t>
            </a:r>
            <a:r>
              <a:rPr lang="en-US" dirty="0" smtClean="0">
                <a:solidFill>
                  <a:srgbClr val="1C49D0"/>
                </a:solidFill>
              </a:rPr>
              <a:t> Technique cont.</a:t>
            </a:r>
            <a:endParaRPr lang="en-US" dirty="0"/>
          </a:p>
        </p:txBody>
      </p:sp>
      <p:sp>
        <p:nvSpPr>
          <p:cNvPr id="3" name="Content Placeholder 2"/>
          <p:cNvSpPr>
            <a:spLocks noGrp="1"/>
          </p:cNvSpPr>
          <p:nvPr>
            <p:ph idx="1"/>
          </p:nvPr>
        </p:nvSpPr>
        <p:spPr/>
        <p:txBody>
          <a:bodyPr/>
          <a:lstStyle/>
          <a:p>
            <a:r>
              <a:rPr lang="en-US" dirty="0" err="1">
                <a:solidFill>
                  <a:srgbClr val="262626"/>
                </a:solidFill>
              </a:rPr>
              <a:t>Linerar</a:t>
            </a:r>
            <a:r>
              <a:rPr lang="en-US" dirty="0">
                <a:solidFill>
                  <a:srgbClr val="262626"/>
                </a:solidFill>
              </a:rPr>
              <a:t> </a:t>
            </a:r>
            <a:r>
              <a:rPr lang="en-US" dirty="0" err="1">
                <a:solidFill>
                  <a:srgbClr val="262626"/>
                </a:solidFill>
              </a:rPr>
              <a:t>scalling</a:t>
            </a:r>
            <a:r>
              <a:rPr lang="en-US" dirty="0">
                <a:solidFill>
                  <a:srgbClr val="262626"/>
                </a:solidFill>
              </a:rPr>
              <a:t> ! </a:t>
            </a:r>
            <a:endParaRPr lang="en-US" dirty="0" smtClean="0">
              <a:solidFill>
                <a:srgbClr val="262626"/>
              </a:solidFill>
            </a:endParaRPr>
          </a:p>
          <a:p>
            <a:r>
              <a:rPr lang="en-US" dirty="0" smtClean="0">
                <a:solidFill>
                  <a:srgbClr val="262626"/>
                </a:solidFill>
              </a:rPr>
              <a:t>                        --For the Magnitude of bars</a:t>
            </a:r>
          </a:p>
          <a:p>
            <a:pPr marL="0" indent="0">
              <a:buNone/>
            </a:pPr>
            <a:r>
              <a:rPr lang="en-US" dirty="0" smtClean="0">
                <a:solidFill>
                  <a:srgbClr val="262626"/>
                </a:solidFill>
              </a:rPr>
              <a:t>                            --The </a:t>
            </a:r>
            <a:r>
              <a:rPr lang="en-US" dirty="0" err="1" smtClean="0">
                <a:solidFill>
                  <a:srgbClr val="262626"/>
                </a:solidFill>
              </a:rPr>
              <a:t>linegraph</a:t>
            </a:r>
            <a:r>
              <a:rPr lang="en-US" dirty="0" smtClean="0">
                <a:solidFill>
                  <a:srgbClr val="262626"/>
                </a:solidFill>
              </a:rPr>
              <a:t> data scales</a:t>
            </a:r>
            <a:endParaRPr lang="en-US" dirty="0">
              <a:solidFill>
                <a:srgbClr val="262626"/>
              </a:solidFill>
            </a:endParaRPr>
          </a:p>
          <a:p>
            <a:r>
              <a:rPr lang="en-US" dirty="0" smtClean="0">
                <a:solidFill>
                  <a:srgbClr val="262626"/>
                </a:solidFill>
              </a:rPr>
              <a:t>Groups containing [ Bars + Text label + mouse over event call]</a:t>
            </a:r>
            <a:endParaRPr lang="en-US" dirty="0">
              <a:solidFill>
                <a:srgbClr val="262626"/>
              </a:solidFill>
            </a:endParaRPr>
          </a:p>
          <a:p>
            <a:endParaRPr lang="en-US" dirty="0">
              <a:solidFill>
                <a:srgbClr val="262626"/>
              </a:solidFill>
            </a:endParaRPr>
          </a:p>
          <a:p>
            <a:endParaRPr lang="en-US" dirty="0"/>
          </a:p>
        </p:txBody>
      </p:sp>
      <p:pic>
        <p:nvPicPr>
          <p:cNvPr id="4" name="Picture 3" descr="Screen Shot 2015-12-07 at 2.56.01 PM.png"/>
          <p:cNvPicPr>
            <a:picLocks noChangeAspect="1"/>
          </p:cNvPicPr>
          <p:nvPr/>
        </p:nvPicPr>
        <p:blipFill rotWithShape="1">
          <a:blip r:embed="rId2">
            <a:extLst>
              <a:ext uri="{28A0092B-C50C-407E-A947-70E740481C1C}">
                <a14:useLocalDpi xmlns:a14="http://schemas.microsoft.com/office/drawing/2010/main" val="0"/>
              </a:ext>
            </a:extLst>
          </a:blip>
          <a:srcRect l="8937" t="16925" r="26298" b="40389"/>
          <a:stretch/>
        </p:blipFill>
        <p:spPr>
          <a:xfrm>
            <a:off x="829844" y="3835323"/>
            <a:ext cx="5922068" cy="2439519"/>
          </a:xfrm>
          <a:prstGeom prst="rect">
            <a:avLst/>
          </a:prstGeom>
        </p:spPr>
      </p:pic>
    </p:spTree>
    <p:extLst>
      <p:ext uri="{BB962C8B-B14F-4D97-AF65-F5344CB8AC3E}">
        <p14:creationId xmlns:p14="http://schemas.microsoft.com/office/powerpoint/2010/main" val="441882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408381"/>
          </a:xfrm>
        </p:spPr>
        <p:txBody>
          <a:bodyPr/>
          <a:lstStyle/>
          <a:p>
            <a:r>
              <a:rPr lang="en-US" sz="2800" dirty="0" smtClean="0">
                <a:solidFill>
                  <a:srgbClr val="1C49D0"/>
                </a:solidFill>
              </a:rPr>
              <a:t>Our visualization, half way! </a:t>
            </a:r>
            <a:endParaRPr lang="en-US" sz="2800" dirty="0">
              <a:solidFill>
                <a:srgbClr val="1C49D0"/>
              </a:solidFill>
            </a:endParaRPr>
          </a:p>
        </p:txBody>
      </p:sp>
      <p:pic>
        <p:nvPicPr>
          <p:cNvPr id="5" name="Content Placeholder 4" descr="Screen Shot 2015-12-07 at 12.42.43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l="2236" t="11808" r="3039" b="6003"/>
          <a:stretch/>
        </p:blipFill>
        <p:spPr>
          <a:xfrm>
            <a:off x="641243" y="1898800"/>
            <a:ext cx="7795504" cy="4227363"/>
          </a:xfrm>
        </p:spPr>
      </p:pic>
    </p:spTree>
    <p:extLst>
      <p:ext uri="{BB962C8B-B14F-4D97-AF65-F5344CB8AC3E}">
        <p14:creationId xmlns:p14="http://schemas.microsoft.com/office/powerpoint/2010/main" val="8333216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Executive.thmx</Template>
  <TotalTime>1060</TotalTime>
  <Words>585</Words>
  <Application>Microsoft Macintosh PowerPoint</Application>
  <PresentationFormat>On-screen Show (4:3)</PresentationFormat>
  <Paragraphs>67</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Executive</vt:lpstr>
      <vt:lpstr>Evolution of Airports in United States of America</vt:lpstr>
      <vt:lpstr>Concept</vt:lpstr>
      <vt:lpstr>Motivation</vt:lpstr>
      <vt:lpstr>Data Wrangling</vt:lpstr>
      <vt:lpstr>Data Wrangling</vt:lpstr>
      <vt:lpstr>Existing Work </vt:lpstr>
      <vt:lpstr>Visualization Techniques</vt:lpstr>
      <vt:lpstr>Viz Technique cont.</vt:lpstr>
      <vt:lpstr>Our visualization, half way! </vt:lpstr>
      <vt:lpstr>Suggestions  </vt:lpstr>
      <vt:lpstr>On hover </vt:lpstr>
      <vt:lpstr>Our Outcome:</vt:lpstr>
      <vt:lpstr>Future work: Thanksgiving Flight Pattern</vt:lpstr>
      <vt:lpstr>Our Route Projections</vt:lpstr>
      <vt:lpstr>Insights</vt:lpstr>
      <vt:lpstr>References </vt:lpstr>
      <vt:lpstr>Thank You</vt:lpstr>
    </vt:vector>
  </TitlesOfParts>
  <Company>IUB</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Evolution of Airports in United States of America</dc:title>
  <dc:creator>Anusha Ramamurthy</dc:creator>
  <cp:lastModifiedBy>Santhosh Soundararajan</cp:lastModifiedBy>
  <cp:revision>29</cp:revision>
  <dcterms:created xsi:type="dcterms:W3CDTF">2015-12-07T01:19:39Z</dcterms:created>
  <dcterms:modified xsi:type="dcterms:W3CDTF">2015-12-09T21:25:06Z</dcterms:modified>
</cp:coreProperties>
</file>